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4" r:id="rId6"/>
    <p:sldId id="265" r:id="rId7"/>
    <p:sldId id="267" r:id="rId8"/>
    <p:sldId id="266" r:id="rId9"/>
    <p:sldId id="258" r:id="rId10"/>
    <p:sldId id="261" r:id="rId11"/>
    <p:sldId id="259" r:id="rId12"/>
    <p:sldId id="260" r:id="rId13"/>
    <p:sldId id="269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F1583-C696-81CB-728C-53E56A1A79C0}" v="360" dt="2024-01-23T03:21:40.503"/>
    <p1510:client id="{1A3452A7-CF56-3A78-E7AA-0731AECEFC70}" v="630" dt="2024-01-22T09:10:47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01D38E-3501-414A-A4FD-FDEB87963A3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65FE5E1-1689-4CF8-A0EA-79DFD208A9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72816A-71CB-4EDB-8375-DAAD7779E7B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2110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2468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17556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2110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2468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4A1418-20C2-48C7-9611-E2555FB7A4B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CC7C243-E313-446D-B03C-9F174D1BF77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BEE81C-5106-4FFD-9335-78937DF8E0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6010A37-27FB-47C3-A6D6-1694DFEB63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1E06D6-CF90-45A8-8DC5-D3F3650421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018097A-BFDF-4120-BBC3-6E7FA50E88D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75560" y="2574360"/>
            <a:ext cx="6020640" cy="29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5BC7F8-DFD7-466C-9458-CEC50C72A5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210AC6B-126F-4649-8982-41C4CD7243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224963-A509-4621-88AF-6B0251B4F44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CC0782-AAE2-4666-851D-8A8937A63B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20E9AC7-BB6E-47AD-9EC0-621D88B517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24FF6D-201E-4E73-9089-F0540A6A1D5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234FC66-D9D4-4167-9672-C8D0358D930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2110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2468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317556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2110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2468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28D8DE2-A4CF-48EB-9CA2-FCECCE6F183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C42BC875-AA2E-4652-9489-85E3175A57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82BB4AE-F367-4FD8-AC3E-E9998B872E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8D349604-7DCD-4D34-BC0D-23824C345A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2279BA74-A598-4B46-8E74-578BBA417B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12F071B-2B88-4CD6-ADE9-B0ABC68EDD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C55D274-277F-47C0-8EED-2A845EB316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175560" y="2574360"/>
            <a:ext cx="6020640" cy="29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3DE4C68A-CBF2-425D-8F15-4B4DCB3DC0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A77DE020-B7FA-45C2-B433-726C9B53D8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524322A-7037-4BF3-9453-4DEBB34C7D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66B196F-B8D5-4873-AE1E-8BDEE40DC6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9527FACA-A1D1-4F84-8E26-8B0A52D517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EA7B8193-2080-43B5-9A7D-77914A6F21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2110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7246800" y="3208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317556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52110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7246800" y="3622680"/>
            <a:ext cx="19382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3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FD52148-821E-4067-B84F-4A4E42B2E45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FC541-A030-4815-B3D4-A02C33EC8AD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7112C3-1852-41E6-83A1-C6A3DF2390F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75560" y="2574360"/>
            <a:ext cx="6020640" cy="29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D28EE0F-68E2-4460-A5D7-FCF186B7E36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3323C32-1C28-49FF-A921-EB824A5D00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79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60760" y="3622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3DB6E0-2884-4093-AE9C-7CDD4D0A8E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1755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60760" y="3208680"/>
            <a:ext cx="293796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175560" y="3622680"/>
            <a:ext cx="6020640" cy="37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18AF30-DA2C-45CB-8849-DAD7A63367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onsolas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NZ" sz="1200" b="1" strike="noStrike" spc="-1">
                <a:solidFill>
                  <a:srgbClr val="8B8B8B"/>
                </a:solidFill>
                <a:latin typeface="Verdana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NZ" sz="1200" b="1" strike="noStrike" spc="-1">
                <a:solidFill>
                  <a:srgbClr val="8B8B8B"/>
                </a:solidFill>
                <a:latin typeface="Verdana"/>
              </a:rPr>
              <a:t>&lt;date/time&gt;</a:t>
            </a:r>
            <a:endParaRPr lang="en-NZ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NZ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NZ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NZ" sz="1200" b="0" strike="noStrike" spc="-1">
                <a:solidFill>
                  <a:srgbClr val="8B8B8B"/>
                </a:solidFill>
                <a:latin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428E8B-1370-40DD-A237-B3E664FB3A38}" type="slidenum">
              <a:rPr lang="en-NZ" sz="1200" b="0" strike="noStrike" spc="-1">
                <a:solidFill>
                  <a:srgbClr val="8B8B8B"/>
                </a:solidFill>
                <a:latin typeface="Verdana"/>
              </a:rPr>
              <a:t>‹#›</a:t>
            </a:fld>
            <a:endParaRPr lang="en-NZ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Verdana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Verdana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Verdana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Verdana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Verdana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Verdana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Verdan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onsola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Verdana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Verdana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Verdana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Verdana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Verdana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NZ" sz="1200" b="0" strike="noStrike" spc="-1">
                <a:solidFill>
                  <a:srgbClr val="8B8B8B"/>
                </a:solidFill>
                <a:latin typeface="Verdana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NZ" sz="1200" b="0" strike="noStrike" spc="-1">
                <a:solidFill>
                  <a:srgbClr val="8B8B8B"/>
                </a:solidFill>
                <a:latin typeface="Verdana"/>
              </a:rPr>
              <a:t>&lt;date/time&gt;</a:t>
            </a:r>
            <a:endParaRPr lang="en-NZ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NZ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NZ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NZ" sz="1200" b="0" strike="noStrike" spc="-1">
                <a:solidFill>
                  <a:srgbClr val="8B8B8B"/>
                </a:solidFill>
                <a:latin typeface="Verdan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BC9E579-B613-41D7-BCBF-C0551C63FDF2}" type="slidenum">
              <a:rPr lang="en-NZ" sz="1200" b="0" strike="noStrike" spc="-1">
                <a:solidFill>
                  <a:srgbClr val="8B8B8B"/>
                </a:solidFill>
                <a:latin typeface="Verdana"/>
              </a:rPr>
              <a:t>‹#›</a:t>
            </a:fld>
            <a:endParaRPr lang="en-NZ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75560" y="2574360"/>
            <a:ext cx="6020640" cy="627120"/>
          </a:xfrm>
          <a:prstGeom prst="rect">
            <a:avLst/>
          </a:prstGeom>
          <a:noFill/>
          <a:ln w="0">
            <a:noFill/>
          </a:ln>
        </p:spPr>
        <p:txBody>
          <a:bodyPr lIns="68760" tIns="68760" rIns="68760" bIns="6876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900" b="1" strike="noStrike" spc="-1">
                <a:solidFill>
                  <a:srgbClr val="FFFFFF"/>
                </a:solidFill>
                <a:latin typeface="Verdana"/>
                <a:ea typeface="Verdana"/>
              </a:rPr>
              <a:t>Title Text</a:t>
            </a:r>
            <a:endParaRPr lang="en-US" sz="39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75560" y="3208680"/>
            <a:ext cx="6020640" cy="792000"/>
          </a:xfrm>
          <a:prstGeom prst="rect">
            <a:avLst/>
          </a:prstGeom>
          <a:noFill/>
          <a:ln w="0">
            <a:noFill/>
          </a:ln>
        </p:spPr>
        <p:txBody>
          <a:bodyPr lIns="68760" tIns="68760" rIns="68760" bIns="6876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550"/>
              </a:spcBef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Body Level One</a:t>
            </a:r>
            <a:endParaRPr lang="en-US" sz="2300" b="0" strike="noStrike" spc="-1">
              <a:solidFill>
                <a:srgbClr val="000000"/>
              </a:solidFill>
              <a:latin typeface="Verdana"/>
            </a:endParaRPr>
          </a:p>
          <a:p>
            <a:pPr marL="463320" lvl="1" indent="-234720">
              <a:lnSpc>
                <a:spcPct val="90000"/>
              </a:lnSpc>
              <a:spcBef>
                <a:spcPts val="550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Body Level Two</a:t>
            </a:r>
            <a:endParaRPr lang="en-US" sz="2300" b="0" strike="noStrike" spc="-1">
              <a:solidFill>
                <a:srgbClr val="000000"/>
              </a:solidFill>
              <a:latin typeface="Verdana"/>
            </a:endParaRPr>
          </a:p>
          <a:p>
            <a:pPr marL="676080" lvl="2" indent="-219240">
              <a:lnSpc>
                <a:spcPct val="90000"/>
              </a:lnSpc>
              <a:spcBef>
                <a:spcPts val="550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Body Level Three</a:t>
            </a:r>
            <a:endParaRPr lang="en-US" sz="2300" b="0" strike="noStrike" spc="-1">
              <a:solidFill>
                <a:srgbClr val="000000"/>
              </a:solidFill>
              <a:latin typeface="Verdana"/>
            </a:endParaRPr>
          </a:p>
          <a:p>
            <a:pPr marL="948600" lvl="3" indent="-262800">
              <a:lnSpc>
                <a:spcPct val="90000"/>
              </a:lnSpc>
              <a:spcBef>
                <a:spcPts val="550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Body Level Four</a:t>
            </a:r>
            <a:endParaRPr lang="en-US" sz="2300" b="0" strike="noStrike" spc="-1">
              <a:solidFill>
                <a:srgbClr val="000000"/>
              </a:solidFill>
              <a:latin typeface="Verdana"/>
            </a:endParaRPr>
          </a:p>
          <a:p>
            <a:pPr marL="1177200" lvl="4" indent="-262800">
              <a:lnSpc>
                <a:spcPct val="90000"/>
              </a:lnSpc>
              <a:spcBef>
                <a:spcPts val="550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Body Level Five</a:t>
            </a:r>
            <a:endParaRPr lang="en-US" sz="2300" b="0" strike="noStrike" spc="-1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84" name="image2.png" descr="image2.png"/>
          <p:cNvPicPr/>
          <p:nvPr/>
        </p:nvPicPr>
        <p:blipFill>
          <a:blip r:embed="rId14"/>
          <a:stretch/>
        </p:blipFill>
        <p:spPr>
          <a:xfrm>
            <a:off x="9231120" y="223200"/>
            <a:ext cx="2639160" cy="535320"/>
          </a:xfrm>
          <a:prstGeom prst="rect">
            <a:avLst/>
          </a:prstGeom>
          <a:ln w="12700">
            <a:noFill/>
          </a:ln>
        </p:spPr>
      </p:pic>
      <p:sp>
        <p:nvSpPr>
          <p:cNvPr id="85" name="PlaceHolder 3"/>
          <p:cNvSpPr>
            <a:spLocks noGrp="1"/>
          </p:cNvSpPr>
          <p:nvPr>
            <p:ph type="sldNum" idx="7"/>
          </p:nvPr>
        </p:nvSpPr>
        <p:spPr>
          <a:xfrm>
            <a:off x="7581960" y="5624640"/>
            <a:ext cx="219960" cy="208080"/>
          </a:xfrm>
          <a:prstGeom prst="rect">
            <a:avLst/>
          </a:prstGeom>
          <a:noFill/>
          <a:ln w="0">
            <a:noFill/>
          </a:ln>
        </p:spPr>
        <p:txBody>
          <a:bodyPr lIns="68760" tIns="68760" rIns="68760" bIns="68760" anchor="t">
            <a:noAutofit/>
          </a:bodyPr>
          <a:lstStyle>
            <a:lvl1pPr indent="0">
              <a:lnSpc>
                <a:spcPct val="100000"/>
              </a:lnSpc>
              <a:buNone/>
              <a:defRPr lang="en-US" sz="900" b="0" strike="noStrike" spc="-1">
                <a:solidFill>
                  <a:srgbClr val="8BBAD6"/>
                </a:solidFill>
                <a:latin typeface="Verdana"/>
                <a:ea typeface="Verdan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F5379D4B-BC01-4D45-916B-E7B523F1C33C}" type="slidenum">
              <a:rPr lang="en-US" sz="900" b="0" strike="noStrike" spc="-1">
                <a:solidFill>
                  <a:srgbClr val="8BBAD6"/>
                </a:solidFill>
                <a:latin typeface="Verdana"/>
                <a:ea typeface="Verdana"/>
              </a:rPr>
              <a:t>‹#›</a:t>
            </a:fld>
            <a:endParaRPr lang="en-NZ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523880" y="3224160"/>
            <a:ext cx="9143640" cy="810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8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</a:rPr>
              <a:t>Wellcome Leap </a:t>
            </a:r>
            <a:r>
              <a:rPr lang="nl-NL" sz="3600" b="1" strike="noStrike" spc="-1">
                <a:solidFill>
                  <a:srgbClr val="000000"/>
                </a:solidFill>
                <a:latin typeface="Calibri"/>
              </a:rPr>
              <a:t>1kD Modeling &amp; EEG WG meeting</a:t>
            </a:r>
            <a:endParaRPr lang="en-US" sz="36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" name="TextBox 3"/>
          <p:cNvSpPr/>
          <p:nvPr/>
        </p:nvSpPr>
        <p:spPr>
          <a:xfrm>
            <a:off x="5254200" y="4276080"/>
            <a:ext cx="1401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Verdana"/>
              </a:rPr>
              <a:t>31/5/2023</a:t>
            </a:r>
            <a:endParaRPr lang="en-NZ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Picture 1"/>
          <p:cNvPicPr/>
          <p:nvPr/>
        </p:nvPicPr>
        <p:blipFill>
          <a:blip r:embed="rId2"/>
          <a:stretch/>
        </p:blipFill>
        <p:spPr>
          <a:xfrm>
            <a:off x="1227960" y="371160"/>
            <a:ext cx="2572920" cy="2572920"/>
          </a:xfrm>
          <a:prstGeom prst="rect">
            <a:avLst/>
          </a:prstGeom>
          <a:ln w="0">
            <a:noFill/>
          </a:ln>
        </p:spPr>
      </p:pic>
      <p:sp>
        <p:nvSpPr>
          <p:cNvPr id="125" name="Rectangle 2"/>
          <p:cNvSpPr/>
          <p:nvPr/>
        </p:nvSpPr>
        <p:spPr>
          <a:xfrm>
            <a:off x="4171320" y="1224000"/>
            <a:ext cx="4684680" cy="867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700" b="0" strike="noStrike" spc="-1">
                <a:solidFill>
                  <a:srgbClr val="000000"/>
                </a:solidFill>
                <a:latin typeface="Europa Grotesk Nr 2 SH UltraBold"/>
              </a:rPr>
              <a:t>The First 1000 Days</a:t>
            </a:r>
            <a:endParaRPr lang="en-NZ" sz="3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venir"/>
              </a:rPr>
              <a:t>PROMOTING HEALTHY BRAIN NETWORKS</a:t>
            </a:r>
            <a:endParaRPr lang="en-NZ" sz="1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6" name="Group 7"/>
          <p:cNvGrpSpPr/>
          <p:nvPr/>
        </p:nvGrpSpPr>
        <p:grpSpPr>
          <a:xfrm>
            <a:off x="9547200" y="4276080"/>
            <a:ext cx="2241360" cy="2206800"/>
            <a:chOff x="9547200" y="4276080"/>
            <a:chExt cx="2241360" cy="2206800"/>
          </a:xfrm>
        </p:grpSpPr>
        <p:pic>
          <p:nvPicPr>
            <p:cNvPr id="127" name="Picture 5"/>
            <p:cNvPicPr/>
            <p:nvPr/>
          </p:nvPicPr>
          <p:blipFill>
            <a:blip r:embed="rId3"/>
            <a:stretch/>
          </p:blipFill>
          <p:spPr>
            <a:xfrm>
              <a:off x="9547200" y="4413240"/>
              <a:ext cx="2241360" cy="206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8" name="Rectangle 6"/>
            <p:cNvSpPr/>
            <p:nvPr/>
          </p:nvSpPr>
          <p:spPr>
            <a:xfrm>
              <a:off x="9547200" y="4276080"/>
              <a:ext cx="454680" cy="369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NZ" sz="1800" b="0" strike="noStrike" spc="-1">
                <a:solidFill>
                  <a:schemeClr val="lt1"/>
                </a:solidFill>
                <a:latin typeface="Verdan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20B0-54D6-86C5-0A58-525110F1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>
            <a:extLst>
              <a:ext uri="{FF2B5EF4-FFF2-40B4-BE49-F238E27FC236}">
                <a16:creationId xmlns:a16="http://schemas.microsoft.com/office/drawing/2014/main" id="{CAC2D3D5-DA28-5390-81A6-3DEFF5122739}"/>
              </a:ext>
            </a:extLst>
          </p:cNvPr>
          <p:cNvSpPr/>
          <p:nvPr/>
        </p:nvSpPr>
        <p:spPr>
          <a:xfrm>
            <a:off x="171000" y="163440"/>
            <a:ext cx="3939480" cy="12390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spAutoFit/>
          </a:bodyPr>
          <a:lstStyle/>
          <a:p>
            <a:r>
              <a:rPr lang="en-GB" sz="2150" b="1" strike="noStrike" spc="-1" dirty="0">
                <a:solidFill>
                  <a:schemeClr val="accent1"/>
                </a:solidFill>
                <a:latin typeface="Verdana"/>
              </a:rPr>
              <a:t>A multi-omics </a:t>
            </a:r>
            <a:r>
              <a:rPr lang="en-GB" sz="2150" b="1" spc="-1" dirty="0">
                <a:solidFill>
                  <a:schemeClr val="accent1"/>
                </a:solidFill>
                <a:latin typeface="Verdana"/>
              </a:rPr>
              <a:t>longitudinal approach</a:t>
            </a:r>
          </a:p>
          <a:p>
            <a:pPr marL="342900" indent="-342900">
              <a:buFont typeface="Calibri"/>
              <a:buChar char="-"/>
            </a:pPr>
            <a:r>
              <a:rPr lang="en-GB" sz="2150" b="1" spc="-1" dirty="0">
                <a:solidFill>
                  <a:schemeClr val="accent1"/>
                </a:solidFill>
                <a:latin typeface="Verdana"/>
              </a:rPr>
              <a:t>EEG CLUSTER</a:t>
            </a:r>
          </a:p>
        </p:txBody>
      </p:sp>
      <p:sp>
        <p:nvSpPr>
          <p:cNvPr id="134" name="Google Shape;105;p19">
            <a:extLst>
              <a:ext uri="{FF2B5EF4-FFF2-40B4-BE49-F238E27FC236}">
                <a16:creationId xmlns:a16="http://schemas.microsoft.com/office/drawing/2014/main" id="{4ACCF099-E685-1B1B-6EF7-ED3431239B6E}"/>
              </a:ext>
            </a:extLst>
          </p:cNvPr>
          <p:cNvSpPr/>
          <p:nvPr/>
        </p:nvSpPr>
        <p:spPr>
          <a:xfrm>
            <a:off x="8192160" y="6406560"/>
            <a:ext cx="3999600" cy="41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03320" rIns="122040" bIns="10332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Page </a:t>
            </a:r>
            <a:fld id="{E7DCFAC1-AB6C-4278-AFF5-16591B3496B0}" type="slidenum">
              <a:rPr lang="en-GB" sz="1340" b="0" strike="noStrike" spc="-1">
                <a:solidFill>
                  <a:schemeClr val="dk2"/>
                </a:solidFill>
                <a:latin typeface="Verdana"/>
              </a:rPr>
              <a:t>10</a:t>
            </a:fld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 of 9</a:t>
            </a:r>
            <a:endParaRPr lang="en-NZ" sz="13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DDEC0898-A694-9AEF-3F4E-94201119E94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00600" y="5582160"/>
            <a:ext cx="2948400" cy="104940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9EBC4-FA2A-6C00-10E3-B5091F65CA16}"/>
              </a:ext>
            </a:extLst>
          </p:cNvPr>
          <p:cNvSpPr txBox="1"/>
          <p:nvPr/>
        </p:nvSpPr>
        <p:spPr>
          <a:xfrm>
            <a:off x="302963" y="1882048"/>
            <a:ext cx="42598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Genetics are highly correlated with EEG PSD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Baseline EEG PSD values are highly correlated with recovery EEG PSD measurements 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FB6C3C-227B-1A79-4DFC-ACD279F8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8" y="701408"/>
            <a:ext cx="7333091" cy="61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a network&#10;&#10;Description automatically generated">
            <a:extLst>
              <a:ext uri="{FF2B5EF4-FFF2-40B4-BE49-F238E27FC236}">
                <a16:creationId xmlns:a16="http://schemas.microsoft.com/office/drawing/2014/main" id="{55BAACDD-63AB-A659-C0FF-E5A16432800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993315" y="291023"/>
            <a:ext cx="5944468" cy="31281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EB160-2E7E-F956-4B6F-F2A61D252B30}"/>
              </a:ext>
            </a:extLst>
          </p:cNvPr>
          <p:cNvSpPr txBox="1"/>
          <p:nvPr/>
        </p:nvSpPr>
        <p:spPr>
          <a:xfrm>
            <a:off x="220578" y="1854868"/>
            <a:ext cx="437147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Genetics (EA_PRS) also associated with plasma diglycerides that negatively associate with Streptococcus and </a:t>
            </a:r>
            <a:r>
              <a:rPr lang="en-US" dirty="0" err="1"/>
              <a:t>Veillonella</a:t>
            </a:r>
            <a:r>
              <a:rPr lang="en-US" dirty="0"/>
              <a:t> in the gut</a:t>
            </a:r>
          </a:p>
          <a:p>
            <a:endParaRPr lang="en-US" dirty="0"/>
          </a:p>
          <a:p>
            <a:r>
              <a:rPr lang="en-US" dirty="0" err="1"/>
              <a:t>Bayleys</a:t>
            </a:r>
            <a:r>
              <a:rPr lang="en-US" dirty="0"/>
              <a:t> are also linked to plasma lipids</a:t>
            </a:r>
          </a:p>
        </p:txBody>
      </p:sp>
      <p:pic>
        <p:nvPicPr>
          <p:cNvPr id="6" name="Picture 5" descr="A network of lines and dots&#10;&#10;Description automatically generated">
            <a:extLst>
              <a:ext uri="{FF2B5EF4-FFF2-40B4-BE49-F238E27FC236}">
                <a16:creationId xmlns:a16="http://schemas.microsoft.com/office/drawing/2014/main" id="{9C178C17-7D1C-5B5F-6424-383307E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71" y="3504949"/>
            <a:ext cx="6410827" cy="28760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A8B617-7496-844E-3FF0-D425D9FB3873}"/>
              </a:ext>
            </a:extLst>
          </p:cNvPr>
          <p:cNvCxnSpPr/>
          <p:nvPr/>
        </p:nvCxnSpPr>
        <p:spPr>
          <a:xfrm flipV="1">
            <a:off x="5781675" y="2745707"/>
            <a:ext cx="563479" cy="36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40CF46-7388-0C63-0D8C-AD8321A5D265}"/>
              </a:ext>
            </a:extLst>
          </p:cNvPr>
          <p:cNvCxnSpPr>
            <a:cxnSpLocks/>
          </p:cNvCxnSpPr>
          <p:nvPr/>
        </p:nvCxnSpPr>
        <p:spPr>
          <a:xfrm flipV="1">
            <a:off x="9591675" y="5172075"/>
            <a:ext cx="563479" cy="36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41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F6C7-F2C8-6AC9-031E-FF1C8AB9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>
            <a:extLst>
              <a:ext uri="{FF2B5EF4-FFF2-40B4-BE49-F238E27FC236}">
                <a16:creationId xmlns:a16="http://schemas.microsoft.com/office/drawing/2014/main" id="{ED4C7358-DF6C-EC57-2B87-3EAC0976D5E7}"/>
              </a:ext>
            </a:extLst>
          </p:cNvPr>
          <p:cNvSpPr/>
          <p:nvPr/>
        </p:nvSpPr>
        <p:spPr>
          <a:xfrm>
            <a:off x="171000" y="163440"/>
            <a:ext cx="4992243" cy="12390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22040" tIns="122040" rIns="122040" bIns="122040" anchor="t">
            <a:spAutoFit/>
          </a:bodyPr>
          <a:lstStyle/>
          <a:p>
            <a:r>
              <a:rPr lang="en-GB" sz="2150" b="1" strike="noStrike" spc="-1" dirty="0">
                <a:solidFill>
                  <a:schemeClr val="accent1"/>
                </a:solidFill>
                <a:latin typeface="Verdana"/>
              </a:rPr>
              <a:t>A multi-omics </a:t>
            </a:r>
            <a:r>
              <a:rPr lang="en-GB" sz="2150" b="1" spc="-1" dirty="0">
                <a:solidFill>
                  <a:schemeClr val="accent1"/>
                </a:solidFill>
                <a:latin typeface="Verdana"/>
              </a:rPr>
              <a:t>longitudinal approach</a:t>
            </a:r>
          </a:p>
          <a:p>
            <a:r>
              <a:rPr lang="en-GB" sz="2150" b="1" spc="-1" dirty="0">
                <a:solidFill>
                  <a:schemeClr val="accent1"/>
                </a:solidFill>
                <a:latin typeface="Verdana"/>
              </a:rPr>
              <a:t> - MALNUTRITION CLUSTER</a:t>
            </a:r>
          </a:p>
        </p:txBody>
      </p:sp>
      <p:sp>
        <p:nvSpPr>
          <p:cNvPr id="134" name="Google Shape;105;p19">
            <a:extLst>
              <a:ext uri="{FF2B5EF4-FFF2-40B4-BE49-F238E27FC236}">
                <a16:creationId xmlns:a16="http://schemas.microsoft.com/office/drawing/2014/main" id="{FB45EB4D-AD85-225D-63F1-7435D828827D}"/>
              </a:ext>
            </a:extLst>
          </p:cNvPr>
          <p:cNvSpPr/>
          <p:nvPr/>
        </p:nvSpPr>
        <p:spPr>
          <a:xfrm>
            <a:off x="8192160" y="6406560"/>
            <a:ext cx="3999600" cy="41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03320" rIns="122040" bIns="10332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Page </a:t>
            </a:r>
            <a:fld id="{E7DCFAC1-AB6C-4278-AFF5-16591B3496B0}" type="slidenum">
              <a:rPr lang="en-GB" sz="1340" b="0" strike="noStrike" spc="-1">
                <a:solidFill>
                  <a:schemeClr val="dk2"/>
                </a:solidFill>
                <a:latin typeface="Verdana"/>
              </a:rPr>
              <a:t>11</a:t>
            </a:fld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 of 9</a:t>
            </a:r>
            <a:endParaRPr lang="en-NZ" sz="13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3DDF391F-5B4E-6BEC-3CF7-B9A1A758C20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00600" y="5582160"/>
            <a:ext cx="2948400" cy="104940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EBB0F-40C7-937D-53DF-A19BDA32EF35}"/>
              </a:ext>
            </a:extLst>
          </p:cNvPr>
          <p:cNvSpPr txBox="1"/>
          <p:nvPr/>
        </p:nvSpPr>
        <p:spPr>
          <a:xfrm>
            <a:off x="302963" y="1882048"/>
            <a:ext cx="425985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err="1"/>
              <a:t>Veillonella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/>
              <a:t>Streptococcus </a:t>
            </a:r>
            <a:r>
              <a:rPr lang="en-US"/>
              <a:t>species are enriched in malnutrition and predict one another across time.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Baseline Phenylalanine is enriched due to malnutrition and is associated with the abundance of 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Baseline Fatty Acids interrupt this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7362A-AFA4-9329-3B28-29BB90CC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16" y="1076841"/>
            <a:ext cx="6700665" cy="47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1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A28BB4-C0F5-C83D-7D63-8A8444E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7" y="529390"/>
            <a:ext cx="10631871" cy="88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/>
          <p:nvPr/>
        </p:nvSpPr>
        <p:spPr>
          <a:xfrm>
            <a:off x="838080" y="261252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Goal: </a:t>
            </a: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</a:pP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To understand the early predictive biomarkers of EF, Recovery, and other features</a:t>
            </a:r>
            <a:endParaRPr lang="en-NZ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0" name="Group 4"/>
          <p:cNvGrpSpPr/>
          <p:nvPr/>
        </p:nvGrpSpPr>
        <p:grpSpPr>
          <a:xfrm>
            <a:off x="9547200" y="4276080"/>
            <a:ext cx="2241360" cy="2206800"/>
            <a:chOff x="9547200" y="4276080"/>
            <a:chExt cx="2241360" cy="2206800"/>
          </a:xfrm>
        </p:grpSpPr>
        <p:pic>
          <p:nvPicPr>
            <p:cNvPr id="131" name="Picture 5"/>
            <p:cNvPicPr/>
            <p:nvPr/>
          </p:nvPicPr>
          <p:blipFill>
            <a:blip r:embed="rId2"/>
            <a:stretch/>
          </p:blipFill>
          <p:spPr>
            <a:xfrm>
              <a:off x="9547200" y="4413240"/>
              <a:ext cx="2241360" cy="206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2" name="Rectangle 6"/>
            <p:cNvSpPr/>
            <p:nvPr/>
          </p:nvSpPr>
          <p:spPr>
            <a:xfrm>
              <a:off x="9547200" y="4276080"/>
              <a:ext cx="454680" cy="369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NZ" sz="1800" b="0" strike="noStrike" spc="-1">
                <a:solidFill>
                  <a:schemeClr val="lt1"/>
                </a:solidFill>
                <a:latin typeface="Verdan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ED1D-D948-865B-4DEF-3148E0E0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93" y="407709"/>
            <a:ext cx="6020640" cy="627120"/>
          </a:xfrm>
        </p:spPr>
        <p:txBody>
          <a:bodyPr/>
          <a:lstStyle/>
          <a:p>
            <a:r>
              <a:rPr lang="en-US" dirty="0"/>
              <a:t>Recovery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8E8820-E8FE-CB28-CFBB-449A8662A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5992"/>
              </p:ext>
            </p:extLst>
          </p:nvPr>
        </p:nvGraphicFramePr>
        <p:xfrm>
          <a:off x="6389784" y="1847115"/>
          <a:ext cx="3763893" cy="1272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963">
                  <a:extLst>
                    <a:ext uri="{9D8B030D-6E8A-4147-A177-3AD203B41FA5}">
                      <a16:colId xmlns:a16="http://schemas.microsoft.com/office/drawing/2014/main" val="3588290797"/>
                    </a:ext>
                  </a:extLst>
                </a:gridCol>
                <a:gridCol w="1055783">
                  <a:extLst>
                    <a:ext uri="{9D8B030D-6E8A-4147-A177-3AD203B41FA5}">
                      <a16:colId xmlns:a16="http://schemas.microsoft.com/office/drawing/2014/main" val="4195019174"/>
                    </a:ext>
                  </a:extLst>
                </a:gridCol>
                <a:gridCol w="881147">
                  <a:extLst>
                    <a:ext uri="{9D8B030D-6E8A-4147-A177-3AD203B41FA5}">
                      <a16:colId xmlns:a16="http://schemas.microsoft.com/office/drawing/2014/main" val="141729109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FeeFd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A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Feed B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639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/>
                        </a:rPr>
                        <a:t>Did not recover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</a:rPr>
                        <a:t>28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</a:rPr>
                        <a:t>22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42413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/>
                        </a:rPr>
                        <a:t>Recovered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</a:rPr>
                        <a:t>16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</a:rPr>
                        <a:t>10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581040"/>
                  </a:ext>
                </a:extLst>
              </a:tr>
            </a:tbl>
          </a:graphicData>
        </a:graphic>
      </p:graphicFrame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DDB5B92-FE07-D86B-C2E0-7104AF2E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70" y="3449886"/>
            <a:ext cx="3733800" cy="87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96537-146C-86F0-5BE5-32663C2F36F8}"/>
              </a:ext>
            </a:extLst>
          </p:cNvPr>
          <p:cNvSpPr txBox="1"/>
          <p:nvPr/>
        </p:nvSpPr>
        <p:spPr>
          <a:xfrm>
            <a:off x="7460256" y="432044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</a:t>
            </a:r>
            <a:br>
              <a:rPr lang="en-US"/>
            </a:br>
            <a:r>
              <a:rPr lang="en-US" sz="1400">
                <a:cs typeface="Arial"/>
              </a:rPr>
              <a:t>Chi-squared pval = 0.83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3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98E115-41BA-F753-4F6A-92BC7A04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E6A050B-094D-2870-83AF-D9582E63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87" y="643466"/>
            <a:ext cx="83150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1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lines and dots&#10;&#10;Description automatically generated">
            <a:extLst>
              <a:ext uri="{FF2B5EF4-FFF2-40B4-BE49-F238E27FC236}">
                <a16:creationId xmlns:a16="http://schemas.microsoft.com/office/drawing/2014/main" id="{E6C10C47-E9F2-FBE7-2D13-94FB2F1E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9469"/>
            <a:ext cx="5291666" cy="5199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92EA8-DD92-2341-6866-CF114935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06500"/>
            <a:ext cx="5291667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/>
          <p:cNvSpPr/>
          <p:nvPr/>
        </p:nvSpPr>
        <p:spPr>
          <a:xfrm>
            <a:off x="171000" y="163440"/>
            <a:ext cx="3939480" cy="577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150" b="1" spc="-1">
                <a:solidFill>
                  <a:schemeClr val="accent1"/>
                </a:solidFill>
                <a:latin typeface="Verdana"/>
              </a:rPr>
              <a:t>Genetics</a:t>
            </a:r>
            <a:endParaRPr lang="en-GB" sz="2150" b="1" strike="noStrike" spc="-1">
              <a:solidFill>
                <a:schemeClr val="accent1"/>
              </a:solidFill>
              <a:latin typeface="Verdana"/>
            </a:endParaRPr>
          </a:p>
        </p:txBody>
      </p:sp>
      <p:sp>
        <p:nvSpPr>
          <p:cNvPr id="134" name="Google Shape;105;p19"/>
          <p:cNvSpPr/>
          <p:nvPr/>
        </p:nvSpPr>
        <p:spPr>
          <a:xfrm>
            <a:off x="8192160" y="6406560"/>
            <a:ext cx="3999600" cy="41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03320" rIns="122040" bIns="10332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Page </a:t>
            </a:r>
            <a:fld id="{E7DCFAC1-AB6C-4278-AFF5-16591B3496B0}" type="slidenum">
              <a:rPr lang="en-GB" sz="1340" b="0" strike="noStrike" spc="-1">
                <a:solidFill>
                  <a:schemeClr val="dk2"/>
                </a:solidFill>
                <a:latin typeface="Verdana"/>
              </a:rPr>
              <a:t>7</a:t>
            </a:fld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 of 9</a:t>
            </a:r>
            <a:endParaRPr lang="en-NZ" sz="13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300600" y="5582160"/>
            <a:ext cx="2948400" cy="1049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9EC749A-F84D-7DC9-2879-6E671EBA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093" y="820758"/>
            <a:ext cx="7076031" cy="5905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FDD-C091-BD3A-F157-44CB2B431B61}"/>
              </a:ext>
            </a:extLst>
          </p:cNvPr>
          <p:cNvSpPr txBox="1"/>
          <p:nvPr/>
        </p:nvSpPr>
        <p:spPr>
          <a:xfrm>
            <a:off x="560024" y="1973854"/>
            <a:ext cx="33876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PRS scores for Executive function (EF) and for Educational attainment (EA) are highly correlated.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EA-PRS is correlated with Expressive communication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9">
            <a:extLst>
              <a:ext uri="{FF2B5EF4-FFF2-40B4-BE49-F238E27FC236}">
                <a16:creationId xmlns:a16="http://schemas.microsoft.com/office/drawing/2014/main" id="{92D15D7D-3035-2C12-49FF-C5A4BA1A1E75}"/>
              </a:ext>
            </a:extLst>
          </p:cNvPr>
          <p:cNvSpPr/>
          <p:nvPr/>
        </p:nvSpPr>
        <p:spPr>
          <a:xfrm>
            <a:off x="171000" y="163440"/>
            <a:ext cx="3939480" cy="9081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spAutoFit/>
          </a:bodyPr>
          <a:lstStyle/>
          <a:p>
            <a:r>
              <a:rPr lang="en-GB" sz="2150" b="1" strike="noStrike" spc="-1">
                <a:solidFill>
                  <a:schemeClr val="accent1"/>
                </a:solidFill>
                <a:latin typeface="Verdana"/>
              </a:rPr>
              <a:t>A multi-omics </a:t>
            </a:r>
            <a:r>
              <a:rPr lang="en-GB" sz="2150" b="1" spc="-1">
                <a:solidFill>
                  <a:schemeClr val="accent1"/>
                </a:solidFill>
                <a:latin typeface="Verdana"/>
              </a:rPr>
              <a:t>longitudinal approach</a:t>
            </a:r>
            <a:endParaRPr lang="en-GB" sz="2150" b="1" strike="noStrike" spc="-1">
              <a:solidFill>
                <a:schemeClr val="accent1"/>
              </a:solidFill>
              <a:latin typeface="Verdana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F5E8A4-6985-4220-7D57-C683CD86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73" y="86300"/>
            <a:ext cx="9830246" cy="81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31B76-40C6-7689-3C2F-F3EB6261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03;p19">
            <a:extLst>
              <a:ext uri="{FF2B5EF4-FFF2-40B4-BE49-F238E27FC236}">
                <a16:creationId xmlns:a16="http://schemas.microsoft.com/office/drawing/2014/main" id="{A3B7CA01-5292-13E4-CD12-2805DAC40791}"/>
              </a:ext>
            </a:extLst>
          </p:cNvPr>
          <p:cNvSpPr/>
          <p:nvPr/>
        </p:nvSpPr>
        <p:spPr>
          <a:xfrm>
            <a:off x="171000" y="163440"/>
            <a:ext cx="3939480" cy="9081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spAutoFit/>
          </a:bodyPr>
          <a:lstStyle/>
          <a:p>
            <a:r>
              <a:rPr lang="en-GB" sz="2150" b="1" strike="noStrike" spc="-1">
                <a:solidFill>
                  <a:schemeClr val="accent1"/>
                </a:solidFill>
                <a:latin typeface="Verdana"/>
              </a:rPr>
              <a:t>A multi-omics </a:t>
            </a:r>
            <a:r>
              <a:rPr lang="en-GB" sz="2150" b="1" spc="-1">
                <a:solidFill>
                  <a:schemeClr val="accent1"/>
                </a:solidFill>
                <a:latin typeface="Verdana"/>
              </a:rPr>
              <a:t>longitudinal approach</a:t>
            </a:r>
            <a:endParaRPr lang="en-GB" sz="2150" b="1" strike="noStrike" spc="-1">
              <a:solidFill>
                <a:schemeClr val="accent1"/>
              </a:solidFill>
              <a:latin typeface="Verdana"/>
            </a:endParaRPr>
          </a:p>
        </p:txBody>
      </p:sp>
      <p:sp>
        <p:nvSpPr>
          <p:cNvPr id="134" name="Google Shape;105;p19">
            <a:extLst>
              <a:ext uri="{FF2B5EF4-FFF2-40B4-BE49-F238E27FC236}">
                <a16:creationId xmlns:a16="http://schemas.microsoft.com/office/drawing/2014/main" id="{D34A88B7-BBD6-852E-903A-9AF65BC8B47E}"/>
              </a:ext>
            </a:extLst>
          </p:cNvPr>
          <p:cNvSpPr/>
          <p:nvPr/>
        </p:nvSpPr>
        <p:spPr>
          <a:xfrm>
            <a:off x="8192160" y="6406560"/>
            <a:ext cx="3999600" cy="41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03320" rIns="122040" bIns="10332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Page </a:t>
            </a:r>
            <a:fld id="{E7DCFAC1-AB6C-4278-AFF5-16591B3496B0}" type="slidenum">
              <a:rPr lang="en-GB" sz="1340" b="0" strike="noStrike" spc="-1">
                <a:solidFill>
                  <a:schemeClr val="dk2"/>
                </a:solidFill>
                <a:latin typeface="Verdana"/>
              </a:rPr>
              <a:t>9</a:t>
            </a:fld>
            <a:r>
              <a:rPr lang="en-GB" sz="1340" b="0" strike="noStrike" spc="-1">
                <a:solidFill>
                  <a:schemeClr val="dk2"/>
                </a:solidFill>
                <a:latin typeface="Verdana"/>
              </a:rPr>
              <a:t> of 9</a:t>
            </a:r>
            <a:endParaRPr lang="en-NZ" sz="13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6DE98849-BCFE-889A-4D7D-FD7BB30C33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00600" y="5582160"/>
            <a:ext cx="2948400" cy="10494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fireworks in the dark&#10;&#10;Description automatically generated">
            <a:extLst>
              <a:ext uri="{FF2B5EF4-FFF2-40B4-BE49-F238E27FC236}">
                <a16:creationId xmlns:a16="http://schemas.microsoft.com/office/drawing/2014/main" id="{3A403FA2-391D-7B63-CA69-F9E9A66F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960" y="3673"/>
            <a:ext cx="8719381" cy="7272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1AC5D-6840-C11A-300E-68F763EF863F}"/>
              </a:ext>
            </a:extLst>
          </p:cNvPr>
          <p:cNvSpPr/>
          <p:nvPr/>
        </p:nvSpPr>
        <p:spPr>
          <a:xfrm>
            <a:off x="9244988" y="4076241"/>
            <a:ext cx="2442072" cy="21391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F351F-36CB-339B-6E8F-644FCEEC3967}"/>
              </a:ext>
            </a:extLst>
          </p:cNvPr>
          <p:cNvSpPr txBox="1"/>
          <p:nvPr/>
        </p:nvSpPr>
        <p:spPr>
          <a:xfrm>
            <a:off x="257059" y="1230217"/>
            <a:ext cx="40395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Directional network was created based on the correlation of a variable at 12 months with another variable at 15 months following refeeding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2DA3-6CFA-4E71-B330-23838896CE7E}"/>
              </a:ext>
            </a:extLst>
          </p:cNvPr>
          <p:cNvSpPr txBox="1"/>
          <p:nvPr/>
        </p:nvSpPr>
        <p:spPr>
          <a:xfrm>
            <a:off x="9645315" y="371976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EEG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69D4B-4009-6F43-00F7-995DABE30099}"/>
              </a:ext>
            </a:extLst>
          </p:cNvPr>
          <p:cNvSpPr/>
          <p:nvPr/>
        </p:nvSpPr>
        <p:spPr>
          <a:xfrm>
            <a:off x="6608067" y="4306846"/>
            <a:ext cx="998283" cy="1226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886B7-5EFC-3DB7-7B26-79CCDEF9BC54}"/>
              </a:ext>
            </a:extLst>
          </p:cNvPr>
          <p:cNvSpPr txBox="1"/>
          <p:nvPr/>
        </p:nvSpPr>
        <p:spPr>
          <a:xfrm>
            <a:off x="6426867" y="39503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MAM cluster</a:t>
            </a:r>
          </a:p>
        </p:txBody>
      </p:sp>
    </p:spTree>
    <p:extLst>
      <p:ext uri="{BB962C8B-B14F-4D97-AF65-F5344CB8AC3E}">
        <p14:creationId xmlns:p14="http://schemas.microsoft.com/office/powerpoint/2010/main" val="52812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Wellcome Leap 1kD Modeling &amp; EEG WG meeting</vt:lpstr>
      <vt:lpstr>PowerPoint Presentation</vt:lpstr>
      <vt:lpstr>Recovery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Wellcome Leap Microbiome Workshop</dc:title>
  <dc:subject/>
  <dc:creator>Justin O'Sullivan</dc:creator>
  <dc:description/>
  <cp:revision>64</cp:revision>
  <dcterms:created xsi:type="dcterms:W3CDTF">2021-09-15T04:53:27Z</dcterms:created>
  <dcterms:modified xsi:type="dcterms:W3CDTF">2024-01-23T03:22:04Z</dcterms:modified>
  <dc:language>en-NZ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0x0101007534FD12D108534D81FE4D9CFACF45AA</vt:lpwstr>
  </property>
  <property fmtid="{D5CDD505-2E9C-101B-9397-08002B2CF9AE}" pid="3" name="Notes">
    <vt:i4>6</vt:i4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